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66"/>
  </p:notesMasterIdLst>
  <p:handoutMasterIdLst>
    <p:handoutMasterId r:id="rId67"/>
  </p:handoutMasterIdLst>
  <p:sldIdLst>
    <p:sldId id="503" r:id="rId2"/>
    <p:sldId id="367" r:id="rId3"/>
    <p:sldId id="504" r:id="rId4"/>
    <p:sldId id="505" r:id="rId5"/>
    <p:sldId id="370" r:id="rId6"/>
    <p:sldId id="506" r:id="rId7"/>
    <p:sldId id="507" r:id="rId8"/>
    <p:sldId id="372" r:id="rId9"/>
    <p:sldId id="508" r:id="rId10"/>
    <p:sldId id="509" r:id="rId11"/>
    <p:sldId id="374" r:id="rId12"/>
    <p:sldId id="510" r:id="rId13"/>
    <p:sldId id="511" r:id="rId14"/>
    <p:sldId id="376" r:id="rId15"/>
    <p:sldId id="512" r:id="rId16"/>
    <p:sldId id="513" r:id="rId17"/>
    <p:sldId id="378" r:id="rId18"/>
    <p:sldId id="514" r:id="rId19"/>
    <p:sldId id="515" r:id="rId20"/>
    <p:sldId id="380" r:id="rId21"/>
    <p:sldId id="516" r:id="rId22"/>
    <p:sldId id="517" r:id="rId23"/>
    <p:sldId id="382" r:id="rId24"/>
    <p:sldId id="518" r:id="rId25"/>
    <p:sldId id="519" r:id="rId26"/>
    <p:sldId id="384" r:id="rId27"/>
    <p:sldId id="520" r:id="rId28"/>
    <p:sldId id="521" r:id="rId29"/>
    <p:sldId id="386" r:id="rId30"/>
    <p:sldId id="522" r:id="rId31"/>
    <p:sldId id="523" r:id="rId32"/>
    <p:sldId id="388" r:id="rId33"/>
    <p:sldId id="524" r:id="rId34"/>
    <p:sldId id="525" r:id="rId35"/>
    <p:sldId id="390" r:id="rId36"/>
    <p:sldId id="526" r:id="rId37"/>
    <p:sldId id="527" r:id="rId38"/>
    <p:sldId id="392" r:id="rId39"/>
    <p:sldId id="528" r:id="rId40"/>
    <p:sldId id="529" r:id="rId41"/>
    <p:sldId id="394" r:id="rId42"/>
    <p:sldId id="530" r:id="rId43"/>
    <p:sldId id="531" r:id="rId44"/>
    <p:sldId id="396" r:id="rId45"/>
    <p:sldId id="532" r:id="rId46"/>
    <p:sldId id="533" r:id="rId47"/>
    <p:sldId id="534" r:id="rId48"/>
    <p:sldId id="535" r:id="rId49"/>
    <p:sldId id="398" r:id="rId50"/>
    <p:sldId id="544" r:id="rId51"/>
    <p:sldId id="545" r:id="rId52"/>
    <p:sldId id="400" r:id="rId53"/>
    <p:sldId id="536" r:id="rId54"/>
    <p:sldId id="537" r:id="rId55"/>
    <p:sldId id="402" r:id="rId56"/>
    <p:sldId id="540" r:id="rId57"/>
    <p:sldId id="541" r:id="rId58"/>
    <p:sldId id="404" r:id="rId59"/>
    <p:sldId id="542" r:id="rId60"/>
    <p:sldId id="543" r:id="rId61"/>
    <p:sldId id="406" r:id="rId62"/>
    <p:sldId id="538" r:id="rId63"/>
    <p:sldId id="539" r:id="rId64"/>
    <p:sldId id="365" r:id="rId6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4404"/>
    <a:srgbClr val="405400"/>
    <a:srgbClr val="FFFFFF"/>
    <a:srgbClr val="E8FFC8"/>
    <a:srgbClr val="FAF7C8"/>
    <a:srgbClr val="FAF8C8"/>
    <a:srgbClr val="F5FFC2"/>
    <a:srgbClr val="EBFFD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10" autoAdjust="0"/>
    <p:restoredTop sz="94184" autoAdjust="0"/>
  </p:normalViewPr>
  <p:slideViewPr>
    <p:cSldViewPr>
      <p:cViewPr varScale="1">
        <p:scale>
          <a:sx n="106" d="100"/>
          <a:sy n="106" d="100"/>
        </p:scale>
        <p:origin x="6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5/9/2016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41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5/9/2016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63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Cource</a:t>
            </a:r>
            <a:r>
              <a:rPr lang="en-US" dirty="0" smtClean="0"/>
              <a:t> Name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 userDrawn="1"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0" name="Text Placeholder 7"/>
          <p:cNvSpPr>
            <a:spLocks noGrp="1"/>
          </p:cNvSpPr>
          <p:nvPr userDrawn="1"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9" name="TextBox 8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5" name="TextBox 14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0" name="TextBox 19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1" name="TextBox 20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kursove-uroci-knigi-obuchenie-programirane-web-design-csharp.info/" TargetMode="External"/><Relationship Id="rId13" Type="http://schemas.openxmlformats.org/officeDocument/2006/relationships/hyperlink" Target="http://mvccourse.telerik.com/" TargetMode="External"/><Relationship Id="rId18" Type="http://schemas.openxmlformats.org/officeDocument/2006/relationships/hyperlink" Target="http://algoacademy.telerik.com/" TargetMode="Externa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mobiledevcourse.telerik.com/" TargetMode="External"/><Relationship Id="rId7" Type="http://schemas.openxmlformats.org/officeDocument/2006/relationships/hyperlink" Target="http://forums.academy.telerik.com/" TargetMode="External"/><Relationship Id="rId12" Type="http://schemas.openxmlformats.org/officeDocument/2006/relationships/hyperlink" Target="http://schoolacademy.telerik.com/" TargetMode="External"/><Relationship Id="rId17" Type="http://schemas.openxmlformats.org/officeDocument/2006/relationships/hyperlink" Target="http://codecourse.telerik.com/" TargetMode="External"/><Relationship Id="rId25" Type="http://schemas.openxmlformats.org/officeDocument/2006/relationships/hyperlink" Target="http://csharpfundamentals.telerik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nakov.com/" TargetMode="External"/><Relationship Id="rId20" Type="http://schemas.openxmlformats.org/officeDocument/2006/relationships/hyperlink" Target="http://academy.telerik.com/" TargetMode="Externa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hyperlink" Target="http://html5course.telerik.com/" TargetMode="External"/><Relationship Id="rId24" Type="http://schemas.openxmlformats.org/officeDocument/2006/relationships/hyperlink" Target="http://www.nikolay.it/" TargetMode="Externa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bgcoder.com/" TargetMode="External"/><Relationship Id="rId23" Type="http://schemas.openxmlformats.org/officeDocument/2006/relationships/hyperlink" Target="http://www.minkov.it/" TargetMode="External"/><Relationship Id="rId28" Type="http://schemas.openxmlformats.org/officeDocument/2006/relationships/image" Target="../media/image3.png"/><Relationship Id="rId10" Type="http://schemas.openxmlformats.org/officeDocument/2006/relationships/hyperlink" Target="http://seocourse.telerik.com/" TargetMode="External"/><Relationship Id="rId19" Type="http://schemas.openxmlformats.org/officeDocument/2006/relationships/hyperlink" Target="http://aspnetcourse.telerik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telerik-kids.com/" TargetMode="External"/><Relationship Id="rId14" Type="http://schemas.openxmlformats.org/officeDocument/2006/relationships/hyperlink" Target="http://clouddevcourse.telerik.com/" TargetMode="External"/><Relationship Id="rId22" Type="http://schemas.openxmlformats.org/officeDocument/2006/relationships/hyperlink" Target="http://www.introprogramming.info/" TargetMode="External"/><Relationship Id="rId27" Type="http://schemas.openxmlformats.org/officeDocument/2006/relationships/image" Target="../media/image2.png"/><Relationship Id="rId30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37" name="TextBox 36">
              <a:hlinkClick r:id="rId7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8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9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0" name="TextBox 39">
              <a:hlinkClick r:id="rId10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1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2" name="TextBox 41">
              <a:hlinkClick r:id="rId12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3" name="TextBox 42">
              <a:hlinkClick r:id="rId13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4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5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6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7" name="TextBox 46">
              <a:hlinkClick r:id="rId17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8" name="TextBox 47">
              <a:hlinkClick r:id="rId18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9" name="TextBox 48">
              <a:hlinkClick r:id="rId19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0" name="TextBox 49">
              <a:hlinkClick r:id="rId20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1" name="TextBox 50">
              <a:hlinkClick r:id="rId21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22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23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hlinkClick r:id="rId24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5" name="TextBox 54">
              <a:hlinkClick r:id="rId25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6" name="Picture 2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 descr="Telerik Academy for Software Engineers - http://academy.telerik.com" title="Telerik Software Academy"/>
          <p:cNvPicPr>
            <a:picLocks noChangeAspect="1" noChangeArrowheads="1"/>
          </p:cNvPicPr>
          <p:nvPr userDrawn="1"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yte_addressing" TargetMode="External"/><Relationship Id="rId2" Type="http://schemas.openxmlformats.org/officeDocument/2006/relationships/hyperlink" Target="http://en.wikipedia.org/wiki/32-b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6" Type="http://schemas.openxmlformats.org/officeDocument/2006/relationships/image" Target="../media/image3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8.3_filenam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ftware_development_methodology" TargetMode="External"/><Relationship Id="rId2" Type="http://schemas.openxmlformats.org/officeDocument/2006/relationships/hyperlink" Target="http://en.wikipedia.org/wiki/Software_enginee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microsoft.com/office/2007/relationships/hdphoto" Target="../media/hdphoto4.wdp"/><Relationship Id="rId10" Type="http://schemas.openxmlformats.org/officeDocument/2006/relationships/image" Target="../media/image40.jpeg"/><Relationship Id="rId4" Type="http://schemas.openxmlformats.org/officeDocument/2006/relationships/image" Target="../media/image36.jpeg"/><Relationship Id="rId9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g.wikipedia.org/wiki/%D0%9A%D0%BE%D0%BC%D0%BF%D1%80%D0%B5%D1%81%D0%B8%D1%80%D0%B0%D0%BD%D0%B5_%D0%BD%D0%B0_%D0%B4%D0%B0%D0%BD%D0%BD%D0%B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_(computing)" TargetMode="External"/><Relationship Id="rId2" Type="http://schemas.openxmlformats.org/officeDocument/2006/relationships/hyperlink" Target="https://en.wikipedia.org/wiki/OpenDocumen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ector_graphics" TargetMode="External"/><Relationship Id="rId2" Type="http://schemas.openxmlformats.org/officeDocument/2006/relationships/hyperlink" Target="http://en.wikipedia.org/wiki/Raster_graphic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commands.net/sql+group+by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otNetNuke" TargetMode="External"/><Relationship Id="rId2" Type="http://schemas.openxmlformats.org/officeDocument/2006/relationships/hyperlink" Target="http://www.dnnsoftware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D5" TargetMode="External"/><Relationship Id="rId2" Type="http://schemas.openxmlformats.org/officeDocument/2006/relationships/hyperlink" Target="http://en.wikipedia.org/wiki/SHA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tiny.cc/agp-wiki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ycongroup.com/powerpoint2007/index.ht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arison_of_audio_coding_formats" TargetMode="External"/><Relationship Id="rId2" Type="http://schemas.openxmlformats.org/officeDocument/2006/relationships/hyperlink" Target="https://en.wikipedia.org/wiki/FLAC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private_network" TargetMode="External"/><Relationship Id="rId2" Type="http://schemas.openxmlformats.org/officeDocument/2006/relationships/hyperlink" Target="http://bg.wikipedia.org/wiki/&#1042;&#1080;&#1088;&#1090;&#1091;&#1072;&#1083;&#1085;&#1072;_&#1095;&#1072;&#1089;&#1090;&#1085;&#1072;_&#1084;&#1088;&#1077;&#1078;&#1072;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IEEE_802.1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://en.wikipedia.org/wiki/Wi-Fi_Protected_Setup#Security_issue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bg.wikipedia.org/wiki/Internet_Relay_Chat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hnpapa.net/spa/" TargetMode="External"/><Relationship Id="rId2" Type="http://schemas.openxmlformats.org/officeDocument/2006/relationships/hyperlink" Target="http://en.wikipedia.org/wiki/Single-page_applicatio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microsoft.com/office/2007/relationships/hdphoto" Target="../media/hdphoto7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www4u.search.bg/HTML/tables.p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vshed.com/c/a/JavaScript/JavaScript-Exception-Handling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Plug-in_(computing)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Тест за подготовка за ИТ 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830997"/>
          </a:xfrm>
        </p:spPr>
        <p:txBody>
          <a:bodyPr/>
          <a:lstStyle/>
          <a:p>
            <a:r>
              <a:rPr lang="en-US" dirty="0"/>
              <a:t>Telerik School Academy</a:t>
            </a:r>
          </a:p>
          <a:p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45" y="4735626"/>
            <a:ext cx="4331071" cy="1577747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7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Грешка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Primary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Boot Device 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Found</a:t>
            </a:r>
            <a:r>
              <a:rPr lang="bg-BG" dirty="0"/>
              <a:t>"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dirty="0" smtClean="0"/>
              <a:t>Изписва се, когато липсва устройство, от което да се зареди ОС</a:t>
            </a:r>
          </a:p>
          <a:p>
            <a:pPr lvl="1">
              <a:lnSpc>
                <a:spcPct val="100000"/>
              </a:lnSpc>
            </a:pPr>
            <a:endParaRPr lang="bg-BG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bg-BG" dirty="0" smtClean="0"/>
              <a:t>Информация: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Появява се при зареждане на ОС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Обикновено е свързано с липсата на инсталирана ОС на твърдия диск или диск с ОС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5762" y="2870200"/>
            <a:ext cx="6682838" cy="1464732"/>
          </a:xfrm>
          <a:prstGeom prst="roundRect">
            <a:avLst>
              <a:gd name="adj" fmla="val 4018"/>
            </a:avLst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Нека </a:t>
            </a:r>
            <a:r>
              <a:rPr lang="bg-BG" dirty="0"/>
              <a:t>имаме </a:t>
            </a:r>
            <a:r>
              <a:rPr lang="bg-BG" dirty="0">
                <a:latin typeface="Consolas" panose="020B0609020204030204" pitchFamily="49" charset="0"/>
                <a:cs typeface="Consolas" panose="020B0609020204030204" pitchFamily="49" charset="0"/>
              </a:rPr>
              <a:t>25 769 803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776</a:t>
            </a:r>
            <a:r>
              <a:rPr lang="bg-BG" dirty="0" smtClean="0"/>
              <a:t> бита памет</a:t>
            </a:r>
            <a:r>
              <a:rPr lang="en-US" dirty="0" smtClean="0"/>
              <a:t> </a:t>
            </a:r>
            <a:r>
              <a:rPr lang="bg-BG" dirty="0"/>
              <a:t>(</a:t>
            </a:r>
            <a:r>
              <a:rPr lang="en-US" dirty="0"/>
              <a:t>RAM)</a:t>
            </a:r>
            <a:r>
              <a:rPr lang="bg-BG" dirty="0" smtClean="0"/>
              <a:t>. Колко битова е най-малката нужна адресация, за да адресираме всеки един байт от паметта?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bg-BG" dirty="0" smtClean="0"/>
              <a:t>-битова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bg-BG" dirty="0" smtClean="0"/>
              <a:t>-битова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bg-BG" dirty="0" smtClean="0"/>
              <a:t>-битова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lang="bg-BG" dirty="0" smtClean="0"/>
              <a:t>-битова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128</a:t>
            </a:r>
            <a:r>
              <a:rPr lang="bg-BG" dirty="0" smtClean="0"/>
              <a:t>-битова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267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124200"/>
            <a:ext cx="281940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21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bg-BG" dirty="0" smtClean="0"/>
              <a:t>-битова адресация – до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bg-BG" dirty="0" smtClean="0"/>
              <a:t> </a:t>
            </a:r>
            <a:r>
              <a:rPr lang="en-US" dirty="0" err="1" smtClean="0"/>
              <a:t>GiB</a:t>
            </a:r>
            <a:r>
              <a:rPr lang="en-US" dirty="0" smtClean="0"/>
              <a:t> </a:t>
            </a:r>
            <a:r>
              <a:rPr lang="bg-BG" dirty="0" smtClean="0"/>
              <a:t>памет</a:t>
            </a:r>
            <a:endParaRPr lang="en-US" dirty="0" smtClean="0"/>
          </a:p>
          <a:p>
            <a:pPr lvl="1"/>
            <a:r>
              <a:rPr lang="bg-BG" dirty="0" smtClean="0"/>
              <a:t>над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 err="1" smtClean="0"/>
              <a:t>GiB</a:t>
            </a:r>
            <a:r>
              <a:rPr lang="en-US" dirty="0" smtClean="0"/>
              <a:t> </a:t>
            </a:r>
            <a:r>
              <a:rPr lang="bg-BG" dirty="0" smtClean="0"/>
              <a:t>–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lang="bg-BG" dirty="0" smtClean="0"/>
              <a:t>-битова адресация</a:t>
            </a:r>
            <a:endParaRPr lang="en-US" dirty="0" smtClean="0"/>
          </a:p>
          <a:p>
            <a:pPr lvl="1"/>
            <a:r>
              <a:rPr lang="bg-BG" dirty="0">
                <a:latin typeface="Consolas" panose="020B0609020204030204" pitchFamily="49" charset="0"/>
                <a:cs typeface="Consolas" panose="020B0609020204030204" pitchFamily="49" charset="0"/>
              </a:rPr>
              <a:t>25 769 803 776 </a:t>
            </a:r>
            <a:r>
              <a:rPr lang="bg-BG" dirty="0"/>
              <a:t>бита </a:t>
            </a:r>
            <a:r>
              <a:rPr lang="en-US" dirty="0" smtClean="0"/>
              <a:t>=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GiB</a:t>
            </a:r>
            <a:endParaRPr lang="bg-BG" dirty="0" smtClean="0"/>
          </a:p>
          <a:p>
            <a:pPr lvl="1"/>
            <a:r>
              <a:rPr lang="bg-BG" dirty="0" smtClean="0"/>
              <a:t>Адресация обикновено се извършва „</a:t>
            </a:r>
            <a:r>
              <a:rPr lang="bg-BG" dirty="0" err="1" smtClean="0"/>
              <a:t>побайтово</a:t>
            </a:r>
            <a:r>
              <a:rPr lang="bg-BG" dirty="0" smtClean="0"/>
              <a:t>“ (</a:t>
            </a:r>
            <a:r>
              <a:rPr lang="en-US" dirty="0" smtClean="0"/>
              <a:t>byte-addressing)</a:t>
            </a:r>
            <a:endParaRPr lang="bg-BG" dirty="0" smtClean="0"/>
          </a:p>
          <a:p>
            <a:pPr lvl="2"/>
            <a:r>
              <a:rPr lang="bg-BG" dirty="0" smtClean="0"/>
              <a:t>Т.е. адресите са на байтове, не на битове</a:t>
            </a:r>
            <a:endParaRPr lang="bg-BG" dirty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http://en.wikipedia.org/wiki/32-bit</a:t>
            </a:r>
            <a:endParaRPr lang="bg-BG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http://en.wikipedia.org/wiki/Byte_addressing</a:t>
            </a:r>
            <a:endParaRPr lang="bg-BG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0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е вярно за „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8.3</a:t>
            </a:r>
            <a:r>
              <a:rPr lang="en-US" dirty="0" smtClean="0"/>
              <a:t> filename</a:t>
            </a:r>
            <a:r>
              <a:rPr lang="bg-BG" dirty="0" smtClean="0"/>
              <a:t>“?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Ползва се само в </a:t>
            </a:r>
            <a:r>
              <a:rPr lang="en-US" dirty="0" smtClean="0"/>
              <a:t>MS-DOS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Стандарт за файлови имена от </a:t>
            </a:r>
            <a:r>
              <a:rPr lang="bg-BG" dirty="0">
                <a:latin typeface="Consolas" panose="020B0609020204030204" pitchFamily="49" charset="0"/>
                <a:cs typeface="Consolas" panose="020B0609020204030204" pitchFamily="49" charset="0"/>
              </a:rPr>
              <a:t>1983</a:t>
            </a:r>
            <a:r>
              <a:rPr lang="bg-BG" dirty="0"/>
              <a:t>-та година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Задължително всеки файл има </a:t>
            </a:r>
            <a:r>
              <a:rPr lang="bg-BG" dirty="0" err="1" smtClean="0"/>
              <a:t>трибуквено</a:t>
            </a:r>
            <a:r>
              <a:rPr lang="bg-BG" dirty="0" smtClean="0"/>
              <a:t> разширение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Задължително всеки файл съдържа точка в името си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Заменен е в </a:t>
            </a:r>
            <a:r>
              <a:rPr lang="en-US" dirty="0" smtClean="0"/>
              <a:t>Windows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95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4156" y="5715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7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8.3</a:t>
            </a:r>
            <a:r>
              <a:rPr lang="en-US" dirty="0" smtClean="0"/>
              <a:t> filename</a:t>
            </a:r>
            <a:endParaRPr lang="en-US" dirty="0"/>
          </a:p>
          <a:p>
            <a:pPr lvl="1"/>
            <a:r>
              <a:rPr lang="bg-BG" dirty="0" smtClean="0"/>
              <a:t>Заменена от </a:t>
            </a:r>
            <a:r>
              <a:rPr lang="en-US" dirty="0" smtClean="0"/>
              <a:t>LFN </a:t>
            </a:r>
            <a:r>
              <a:rPr lang="bg-BG" dirty="0" smtClean="0"/>
              <a:t>в </a:t>
            </a:r>
            <a:r>
              <a:rPr lang="en-US" dirty="0" smtClean="0"/>
              <a:t>Windows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95</a:t>
            </a:r>
            <a:endParaRPr lang="bg-B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dirty="0" smtClean="0"/>
              <a:t>Изисква файловете да имат имена от най-много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bg-BG" dirty="0" smtClean="0"/>
              <a:t> символи</a:t>
            </a:r>
          </a:p>
          <a:p>
            <a:pPr lvl="2"/>
            <a:r>
              <a:rPr lang="bg-BG" dirty="0" smtClean="0"/>
              <a:t>Възможно добавяне </a:t>
            </a:r>
            <a:r>
              <a:rPr lang="bg-BG" dirty="0"/>
              <a:t>на “.“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и още до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bg-BG" dirty="0" smtClean="0"/>
              <a:t> символа разширение</a:t>
            </a:r>
          </a:p>
          <a:p>
            <a:pPr lvl="1"/>
            <a:r>
              <a:rPr lang="bg-BG" dirty="0" smtClean="0"/>
              <a:t>Произхожда от ограниченията във </a:t>
            </a:r>
            <a:r>
              <a:rPr lang="en-US" dirty="0" smtClean="0"/>
              <a:t>FAT</a:t>
            </a:r>
            <a:endParaRPr lang="bg-BG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7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</a:t>
            </a:r>
            <a:r>
              <a:rPr lang="en-US" sz="27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en.wikipedia.org/wiki/8.3_filename</a:t>
            </a:r>
            <a:endParaRPr lang="bg-BG" sz="2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4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Терминът софтуерно инженерство е еквивалентен на: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Agile </a:t>
            </a:r>
            <a:r>
              <a:rPr lang="bg-BG" dirty="0" smtClean="0"/>
              <a:t>методология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Waterfall </a:t>
            </a:r>
            <a:r>
              <a:rPr lang="bg-BG" dirty="0" smtClean="0"/>
              <a:t>методология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Обектно-ориентирано програмиране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Scrum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Никое от посочените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572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8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Терминът софтуерно инженерство е сбор от понятия</a:t>
            </a:r>
            <a:endParaRPr lang="en-US" dirty="0" smtClean="0"/>
          </a:p>
          <a:p>
            <a:pPr lvl="1"/>
            <a:r>
              <a:rPr lang="bg-BG" dirty="0" smtClean="0"/>
              <a:t>Изброените са части от софтуерното инженерство</a:t>
            </a:r>
          </a:p>
          <a:p>
            <a:pPr lvl="1"/>
            <a:r>
              <a:rPr lang="bg-BG" dirty="0" smtClean="0"/>
              <a:t>Повечето са </a:t>
            </a:r>
            <a:r>
              <a:rPr lang="en-US" dirty="0" smtClean="0"/>
              <a:t>development </a:t>
            </a:r>
            <a:r>
              <a:rPr lang="bg-BG" dirty="0" smtClean="0"/>
              <a:t>методологии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http://en.wikipedia.org/wiki/Software_engineering</a:t>
            </a:r>
            <a:endParaRPr lang="bg-BG" sz="2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http://en.wikipedia.org/wiki/Software_development_methodology</a:t>
            </a:r>
            <a:endParaRPr lang="bg-BG" sz="2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6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Кое от следните не е алгоритъм за компресиране на данни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алгоритъм по дължина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алгоритъм с речник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алгоритъм на Хъфман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смесване на контекста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алгоритъм на Белмън-Форд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аритметично кодиране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7156" y="4343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Алгоритъмът на Белмън-Форд</a:t>
            </a:r>
          </a:p>
          <a:p>
            <a:pPr lvl="1"/>
            <a:r>
              <a:rPr lang="bg-BG" dirty="0" smtClean="0"/>
              <a:t>Изчислява най-кратък път</a:t>
            </a:r>
          </a:p>
          <a:p>
            <a:pPr lvl="1"/>
            <a:r>
              <a:rPr lang="bg-BG" dirty="0" smtClean="0"/>
              <a:t>Използва се в теория на графите</a:t>
            </a:r>
          </a:p>
          <a:p>
            <a:r>
              <a:rPr lang="bg-BG" dirty="0" smtClean="0"/>
              <a:t>Останалите са алгоритми за компресиране</a:t>
            </a:r>
          </a:p>
          <a:p>
            <a:pPr>
              <a:spcBef>
                <a:spcPts val="2400"/>
              </a:spcBef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https://bg.wikipedia.org/wiki/%D0%9A%D0%BE%D0%BC%D0%BF%D1%80%D0%B5%D1%81%D0%B8%D1%80%D0%B0%D0%BD%D0%B5_%D0%BD%D0%B0_%D0%B4%D0%B0%D0%BD%D0%BD%D0%B8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изброените формати има затворена спецификация?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TXT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DOC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DOCX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ODT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Всички изброени имат отворена спецификация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724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избоени са с отворена спецификация</a:t>
            </a:r>
            <a:endParaRPr lang="en-US" dirty="0"/>
          </a:p>
          <a:p>
            <a:pPr lvl="1"/>
            <a:r>
              <a:rPr lang="en-US" dirty="0" smtClean="0"/>
              <a:t>TXT, DOCX </a:t>
            </a:r>
            <a:r>
              <a:rPr lang="bg-BG" dirty="0" smtClean="0"/>
              <a:t>и </a:t>
            </a:r>
            <a:r>
              <a:rPr lang="en-US" dirty="0" smtClean="0"/>
              <a:t>ODT </a:t>
            </a:r>
            <a:r>
              <a:rPr lang="bg-BG" dirty="0" smtClean="0"/>
              <a:t>са по начало отворени</a:t>
            </a:r>
            <a:endParaRPr lang="bg-BG" dirty="0"/>
          </a:p>
          <a:p>
            <a:pPr lvl="1"/>
            <a:r>
              <a:rPr lang="en-US" dirty="0" smtClean="0"/>
              <a:t>DOC </a:t>
            </a:r>
            <a:r>
              <a:rPr lang="bg-BG" dirty="0" smtClean="0"/>
              <a:t>беше отворен скоро, поради натиск от ЕС</a:t>
            </a:r>
            <a:endParaRPr lang="bg-BG" dirty="0"/>
          </a:p>
          <a:p>
            <a:pPr lvl="2"/>
            <a:r>
              <a:rPr lang="bg-BG" dirty="0" smtClean="0"/>
              <a:t>Документацията му </a:t>
            </a:r>
            <a:r>
              <a:rPr lang="bg-BG" smtClean="0"/>
              <a:t>е огромна</a:t>
            </a:r>
            <a:endParaRPr lang="bg-BG" dirty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bg-BG" sz="2800" dirty="0"/>
          </a:p>
          <a:p>
            <a:pPr lvl="1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en.wikipedia.org/wiki/OpenDocument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https://en.wikipedia.org/wiki/Doc_%28computing%29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bg-BG" sz="2600" dirty="0"/>
              <a:t>Кое </a:t>
            </a:r>
            <a:r>
              <a:rPr lang="bg-BG" sz="2600" u="sng" dirty="0"/>
              <a:t>НЕ </a:t>
            </a:r>
            <a:r>
              <a:rPr lang="bg-BG" sz="2600" dirty="0"/>
              <a:t>е вярно твърдение отнасящо се за метода на векторната графика при представяне на компютърни изображения.</a:t>
            </a:r>
            <a:endParaRPr lang="en-US" sz="26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Високо </a:t>
            </a:r>
            <a:r>
              <a:rPr lang="bg-BG" sz="2400" dirty="0"/>
              <a:t>качество на образа при различна степен на мащабиране </a:t>
            </a:r>
            <a:endParaRPr lang="en-US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Възможност за прилагане на неограничен брой деформации и </a:t>
            </a:r>
            <a:r>
              <a:rPr lang="bg-BG" sz="2400" dirty="0" smtClean="0"/>
              <a:t>трансформации</a:t>
            </a:r>
            <a:endParaRPr lang="en-US" sz="2400" dirty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/>
              <a:t>Всеки пиксел в изображението има числова стойност, която съдържа информация за цвета в него.</a:t>
            </a:r>
            <a:endParaRPr lang="en-US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Всички са верни.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800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/>
              <a:t>Всеки пиксел в изображението има числова стойност, която съдържа информация за цвета в него е характерно за растерната графика, а не за векторната.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600" dirty="0"/>
              <a:t>Всеки пиксел може да съдържа само по един цвят.</a:t>
            </a:r>
          </a:p>
          <a:p>
            <a:pPr lvl="1">
              <a:lnSpc>
                <a:spcPct val="100000"/>
              </a:lnSpc>
            </a:pPr>
            <a:r>
              <a:rPr lang="ru-RU" sz="2600" dirty="0">
                <a:effectLst/>
              </a:rPr>
              <a:t>Колкото по-големи пиксели се използват при представяне на изображението, толкова неговото качество е по-лошо </a:t>
            </a:r>
            <a:r>
              <a:rPr lang="ru-RU" sz="2600" dirty="0" smtClean="0">
                <a:effectLst/>
              </a:rPr>
              <a:t>.</a:t>
            </a:r>
            <a:endParaRPr lang="en-US" sz="2600" dirty="0" smtClean="0">
              <a:effectLst/>
            </a:endParaRPr>
          </a:p>
          <a:p>
            <a:pPr>
              <a:lnSpc>
                <a:spcPct val="100000"/>
              </a:lnSpc>
            </a:pPr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600" dirty="0">
                <a:hlinkClick r:id="rId2"/>
              </a:rPr>
              <a:t>http://en.wikipedia.org/wiki/Raster_graphics</a:t>
            </a:r>
            <a:endParaRPr lang="bg-BG" sz="2600" dirty="0"/>
          </a:p>
          <a:p>
            <a:pPr lvl="1">
              <a:lnSpc>
                <a:spcPct val="100000"/>
              </a:lnSpc>
            </a:pPr>
            <a:r>
              <a:rPr lang="en-US" sz="2600" dirty="0">
                <a:hlinkClick r:id="rId3"/>
              </a:rPr>
              <a:t>http://en.wikipedia.org/wiki/Vector_graphics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8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означава абревиатурата </a:t>
            </a:r>
            <a:r>
              <a:rPr lang="en-US" dirty="0" smtClean="0"/>
              <a:t>AGP</a:t>
            </a:r>
            <a:r>
              <a:rPr lang="bg-BG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Asynchronous Graphics Port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Audio-Graphics Port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Advanced Generic Port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Accelerated Graphics Port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Accelerated Genetic Part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Advanced Graphics Port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Advanced GUI Port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Asynchronous GPU </a:t>
            </a:r>
            <a:r>
              <a:rPr lang="en-US" dirty="0"/>
              <a:t>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446153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7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876800" cy="182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2800" dirty="0" smtClean="0"/>
              <a:t>Имаме таблица с продукти, типове и цени. Как да изведем средната цена за всеки тип продукти?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6" name="Group 32"/>
          <p:cNvGraphicFramePr>
            <a:graphicFrameLocks noGrp="1"/>
          </p:cNvGraphicFramePr>
          <p:nvPr>
            <p:extLst/>
          </p:nvPr>
        </p:nvGraphicFramePr>
        <p:xfrm>
          <a:off x="5203254" y="954024"/>
          <a:ext cx="3407346" cy="1789176"/>
        </p:xfrm>
        <a:graphic>
          <a:graphicData uri="http://schemas.openxmlformats.org/drawingml/2006/table">
            <a:tbl>
              <a:tblPr/>
              <a:tblGrid>
                <a:gridCol w="1154366"/>
                <a:gridCol w="1317625"/>
                <a:gridCol w="935355"/>
              </a:tblGrid>
              <a:tr h="1947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продукт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тип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цена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79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ракия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алкохолни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12.83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водка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алкохолни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14.36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салам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колбаси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7.33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луканка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колбаси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12.60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81000" y="2895600"/>
            <a:ext cx="845820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1538" lvl="1" indent="-514350">
              <a:spcBef>
                <a:spcPts val="4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SELECT 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с </a:t>
            </a: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AVG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по цена</a:t>
            </a:r>
          </a:p>
          <a:p>
            <a:pPr marL="871538" lvl="1" indent="-514350">
              <a:spcBef>
                <a:spcPts val="4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SELECT </a:t>
            </a:r>
            <a:r>
              <a:rPr lang="bg-BG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с </a:t>
            </a:r>
            <a:r>
              <a:rPr lang="en-US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AVG</a:t>
            </a:r>
            <a:r>
              <a:rPr lang="bg-BG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по цена и по тип</a:t>
            </a:r>
          </a:p>
          <a:p>
            <a:pPr marL="871538" lvl="1" indent="-514350">
              <a:spcBef>
                <a:spcPts val="4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SELECT 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с </a:t>
            </a: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AVG</a:t>
            </a:r>
            <a:r>
              <a:rPr lang="bg-BG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по цена с </a:t>
            </a:r>
            <a:r>
              <a:rPr lang="en-US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ORDER BY </a:t>
            </a:r>
            <a:r>
              <a:rPr lang="bg-BG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по тип</a:t>
            </a:r>
          </a:p>
          <a:p>
            <a:pPr marL="871538" lvl="1" indent="-514350">
              <a:spcBef>
                <a:spcPts val="4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SELECT 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с </a:t>
            </a: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AVG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по цена с </a:t>
            </a:r>
            <a:r>
              <a:rPr lang="en-US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DICTINCT </a:t>
            </a:r>
            <a:r>
              <a:rPr lang="bg-BG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по тип</a:t>
            </a:r>
            <a:endParaRPr lang="en-US" sz="2700" b="1" dirty="0" smtClean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871538" lvl="1" indent="-514350">
              <a:spcBef>
                <a:spcPts val="4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SELECT 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с </a:t>
            </a: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AVG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по цена с </a:t>
            </a:r>
            <a:r>
              <a:rPr lang="en-US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WHERE 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по </a:t>
            </a:r>
            <a:r>
              <a:rPr lang="bg-BG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тип</a:t>
            </a:r>
            <a:endParaRPr lang="en-US" sz="2700" b="1" dirty="0" smtClean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871538" lvl="1" indent="-514350">
              <a:spcBef>
                <a:spcPts val="4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SELECT 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с </a:t>
            </a: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AVG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по цена с </a:t>
            </a: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GROUP BY 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по тип</a:t>
            </a:r>
          </a:p>
          <a:p>
            <a:pPr marL="871538" lvl="1" indent="-514350">
              <a:spcBef>
                <a:spcPts val="4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SELECT 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с </a:t>
            </a:r>
            <a:r>
              <a:rPr lang="en-US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AVG</a:t>
            </a:r>
            <a:r>
              <a:rPr lang="bg-BG" sz="27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по цена </a:t>
            </a:r>
            <a:r>
              <a:rPr lang="en-US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HAVING DICTINCT </a:t>
            </a:r>
            <a:r>
              <a:rPr lang="bg-BG" sz="27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тип</a:t>
            </a:r>
          </a:p>
        </p:txBody>
      </p:sp>
      <p:sp>
        <p:nvSpPr>
          <p:cNvPr id="10" name="Oval 9"/>
          <p:cNvSpPr/>
          <p:nvPr/>
        </p:nvSpPr>
        <p:spPr>
          <a:xfrm>
            <a:off x="597725" y="55744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2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За извличане на усреднена цена по тип продукти се използва </a:t>
            </a:r>
            <a:r>
              <a:rPr lang="en-US" dirty="0" smtClean="0"/>
              <a:t>SELECT</a:t>
            </a:r>
            <a:r>
              <a:rPr lang="bg-BG" dirty="0" smtClean="0"/>
              <a:t> с групиране</a:t>
            </a:r>
            <a:endParaRPr lang="en-US" dirty="0" smtClean="0"/>
          </a:p>
          <a:p>
            <a:pPr lvl="1"/>
            <a:r>
              <a:rPr lang="bg-BG" dirty="0" smtClean="0"/>
              <a:t>За усредняване на цената се ползва функцията </a:t>
            </a:r>
            <a:r>
              <a:rPr lang="en-US" dirty="0" smtClean="0"/>
              <a:t>AVG(</a:t>
            </a:r>
            <a:r>
              <a:rPr lang="bg-BG" dirty="0" smtClean="0"/>
              <a:t>цена)</a:t>
            </a:r>
          </a:p>
          <a:p>
            <a:pPr lvl="1"/>
            <a:r>
              <a:rPr lang="bg-BG" dirty="0" smtClean="0"/>
              <a:t>Групирането се извършва по колоната "тип"</a:t>
            </a:r>
          </a:p>
          <a:p>
            <a:endParaRPr lang="bg-BG" dirty="0" smtClean="0"/>
          </a:p>
          <a:p>
            <a:endParaRPr lang="bg-BG" dirty="0"/>
          </a:p>
          <a:p>
            <a:pPr>
              <a:spcBef>
                <a:spcPts val="1800"/>
              </a:spcBef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http://www.sqlcommands.net/sql+group+by/</a:t>
            </a:r>
            <a:endParaRPr lang="bg-BG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aphicFrame>
        <p:nvGraphicFramePr>
          <p:cNvPr id="5" name="Group 32"/>
          <p:cNvGraphicFramePr>
            <a:graphicFrameLocks noGrp="1"/>
          </p:cNvGraphicFramePr>
          <p:nvPr>
            <p:extLst/>
          </p:nvPr>
        </p:nvGraphicFramePr>
        <p:xfrm>
          <a:off x="4724400" y="4002024"/>
          <a:ext cx="3407346" cy="1789176"/>
        </p:xfrm>
        <a:graphic>
          <a:graphicData uri="http://schemas.openxmlformats.org/drawingml/2006/table">
            <a:tbl>
              <a:tblPr/>
              <a:tblGrid>
                <a:gridCol w="1154366"/>
                <a:gridCol w="1317625"/>
                <a:gridCol w="935355"/>
              </a:tblGrid>
              <a:tr h="1947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продукт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тип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цена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79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ракия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алкохолни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12.83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водка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алкохолни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14.36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салам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колбаси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7.33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луканка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колбаси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12.60</a:t>
                      </a:r>
                      <a:endParaRPr kumimoji="1" lang="en-US" sz="1800" b="1" i="0" u="none" strike="noStrike" cap="none" normalizeH="0" baseline="0" noProof="1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90600" y="4002024"/>
            <a:ext cx="3276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AVG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(цена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продукти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 BY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тип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Коя от изброените </a:t>
            </a:r>
            <a:r>
              <a:rPr lang="en-US" dirty="0" smtClean="0"/>
              <a:t>CMS</a:t>
            </a:r>
            <a:r>
              <a:rPr lang="bg-BG" dirty="0" smtClean="0"/>
              <a:t> системи НЕ е </a:t>
            </a:r>
            <a:r>
              <a:rPr lang="en-US" dirty="0" smtClean="0"/>
              <a:t>PHP</a:t>
            </a:r>
            <a:r>
              <a:rPr lang="bg-BG" dirty="0" smtClean="0"/>
              <a:t> базирана?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WordPress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Drupal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Joomla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DotNetNuke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Magento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Dotclear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114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Контейнер за съдържани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DotNetNuke</a:t>
            </a:r>
            <a:r>
              <a:rPr lang="en-US" dirty="0"/>
              <a:t> e C# </a:t>
            </a:r>
            <a:r>
              <a:rPr lang="bg-BG" dirty="0"/>
              <a:t>базиран </a:t>
            </a:r>
            <a:r>
              <a:rPr lang="en-US" dirty="0"/>
              <a:t>CMS</a:t>
            </a:r>
            <a:r>
              <a:rPr lang="bg-BG" dirty="0"/>
              <a:t>, който използва в основата си </a:t>
            </a:r>
            <a:r>
              <a:rPr lang="en-US" dirty="0" smtClean="0"/>
              <a:t>ASP.NET (</a:t>
            </a:r>
            <a:r>
              <a:rPr lang="en-US" dirty="0" err="1"/>
              <a:t>WebForms</a:t>
            </a:r>
            <a:r>
              <a:rPr lang="en-US" dirty="0"/>
              <a:t>). </a:t>
            </a:r>
            <a:r>
              <a:rPr lang="bg-BG" dirty="0"/>
              <a:t>Първоначално е разработен под </a:t>
            </a:r>
            <a:r>
              <a:rPr lang="en-US" dirty="0"/>
              <a:t>VB.NET, </a:t>
            </a:r>
            <a:r>
              <a:rPr lang="bg-BG" dirty="0"/>
              <a:t>но след версия 6 се прехвърля към </a:t>
            </a:r>
            <a:r>
              <a:rPr lang="en-US" dirty="0"/>
              <a:t>C#.</a:t>
            </a:r>
          </a:p>
          <a:p>
            <a:endParaRPr lang="bg-BG" sz="2800" dirty="0" smtClean="0"/>
          </a:p>
          <a:p>
            <a:pPr marL="0" indent="0">
              <a:buNone/>
            </a:pPr>
            <a:endParaRPr lang="bg-BG" sz="2800" dirty="0" smtClean="0"/>
          </a:p>
          <a:p>
            <a:r>
              <a:rPr lang="bg-BG" sz="2800" dirty="0" smtClean="0"/>
              <a:t>Информация</a:t>
            </a:r>
            <a:r>
              <a:rPr lang="bg-BG" sz="2800" dirty="0"/>
              <a:t>:</a:t>
            </a:r>
          </a:p>
          <a:p>
            <a:pPr lvl="1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http://www.dnnsoftware.com/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http://en.wikipedia.org/wiki/DotNetNuke</a:t>
            </a:r>
            <a:endParaRPr lang="bg-BG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Срещу кой от изброените алгоритми все още няма (официални) данни за успешни аттаки (към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2010</a:t>
            </a:r>
            <a:r>
              <a:rPr lang="bg-BG" dirty="0" smtClean="0"/>
              <a:t> г.)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MD4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MD5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SHS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SHA-2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419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nformation-security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3012">
            <a:off x="3835859" y="3022846"/>
            <a:ext cx="3393048" cy="22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SHA-2</a:t>
            </a:r>
            <a:r>
              <a:rPr lang="en-US" dirty="0" smtClean="0"/>
              <a:t> </a:t>
            </a:r>
            <a:r>
              <a:rPr lang="bg-BG" dirty="0" smtClean="0"/>
              <a:t>все още не е бил цел на успешни атаки по официални данни</a:t>
            </a:r>
          </a:p>
          <a:p>
            <a:pPr lvl="1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SHS</a:t>
            </a:r>
            <a:r>
              <a:rPr lang="en-US" sz="2800" dirty="0" smtClean="0"/>
              <a:t>, </a:t>
            </a:r>
            <a:r>
              <a:rPr lang="bg-BG" sz="2800" dirty="0" smtClean="0"/>
              <a:t>наричан още </a:t>
            </a:r>
            <a:r>
              <a:rPr lang="en-US" sz="2800" dirty="0" smtClean="0">
                <a:latin typeface="Consolas" panose="020B0609020204030204" pitchFamily="49" charset="0"/>
                <a:cs typeface="Consolas" pitchFamily="49" charset="0"/>
              </a:rPr>
              <a:t>SHA-0</a:t>
            </a:r>
            <a:r>
              <a:rPr lang="en-US" sz="2800" dirty="0" smtClean="0"/>
              <a:t> e </a:t>
            </a:r>
            <a:r>
              <a:rPr lang="bg-BG" sz="2800" dirty="0" smtClean="0"/>
              <a:t>стар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SHA</a:t>
            </a:r>
            <a:r>
              <a:rPr lang="en-US" sz="2800" dirty="0" smtClean="0"/>
              <a:t> </a:t>
            </a:r>
            <a:r>
              <a:rPr lang="bg-BG" sz="2800" dirty="0" smtClean="0"/>
              <a:t>алгоритъм, заменен от по-добрите </a:t>
            </a:r>
            <a:r>
              <a:rPr lang="en-US" sz="2800" dirty="0" smtClean="0">
                <a:latin typeface="Consolas" panose="020B0609020204030204" pitchFamily="49" charset="0"/>
                <a:cs typeface="Consolas" pitchFamily="49" charset="0"/>
              </a:rPr>
              <a:t>SHA-1</a:t>
            </a:r>
            <a:r>
              <a:rPr lang="en-US" sz="2800" dirty="0" smtClean="0"/>
              <a:t> </a:t>
            </a:r>
            <a:r>
              <a:rPr lang="bg-BG" sz="2800" dirty="0" smtClean="0"/>
              <a:t>и </a:t>
            </a:r>
            <a:r>
              <a:rPr lang="en-US" sz="2800" dirty="0" smtClean="0">
                <a:latin typeface="Consolas" panose="020B0609020204030204" pitchFamily="49" charset="0"/>
                <a:cs typeface="Consolas" pitchFamily="49" charset="0"/>
              </a:rPr>
              <a:t>SHA-2</a:t>
            </a:r>
          </a:p>
          <a:p>
            <a:pPr lvl="1"/>
            <a:r>
              <a:rPr lang="bg-BG" sz="2800" dirty="0" smtClean="0"/>
              <a:t>Нов алгоритъм, </a:t>
            </a:r>
            <a:r>
              <a:rPr lang="en-US" sz="2800" dirty="0" smtClean="0">
                <a:latin typeface="Consolas" panose="020B0609020204030204" pitchFamily="49" charset="0"/>
                <a:cs typeface="Consolas" pitchFamily="49" charset="0"/>
              </a:rPr>
              <a:t>SHA-3</a:t>
            </a:r>
            <a:r>
              <a:rPr lang="en-US" sz="2800" dirty="0" smtClean="0"/>
              <a:t> e</a:t>
            </a:r>
            <a:r>
              <a:rPr lang="bg-BG" sz="2800" dirty="0" smtClean="0"/>
              <a:t> в процес на разработка</a:t>
            </a:r>
          </a:p>
          <a:p>
            <a:pPr lvl="1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DES</a:t>
            </a:r>
            <a:r>
              <a:rPr lang="en-US" sz="2800" dirty="0" smtClean="0"/>
              <a:t>, </a:t>
            </a:r>
            <a:r>
              <a:rPr lang="en-US" sz="2800" dirty="0" smtClean="0">
                <a:latin typeface="Consolas" panose="020B0609020204030204" pitchFamily="49" charset="0"/>
                <a:cs typeface="Consolas" pitchFamily="49" charset="0"/>
              </a:rPr>
              <a:t>MD4</a:t>
            </a:r>
            <a:r>
              <a:rPr lang="en-US" sz="2800" dirty="0" smtClean="0"/>
              <a:t> </a:t>
            </a:r>
            <a:r>
              <a:rPr lang="bg-BG" sz="2800" dirty="0" smtClean="0"/>
              <a:t>и </a:t>
            </a:r>
            <a:r>
              <a:rPr lang="en-US" sz="2800" dirty="0" smtClean="0">
                <a:latin typeface="Consolas" panose="020B0609020204030204" pitchFamily="49" charset="0"/>
                <a:cs typeface="Consolas" pitchFamily="49" charset="0"/>
              </a:rPr>
              <a:t>MD5</a:t>
            </a:r>
            <a:r>
              <a:rPr lang="en-US" sz="2800" dirty="0" smtClean="0"/>
              <a:t> </a:t>
            </a:r>
            <a:r>
              <a:rPr lang="bg-BG" sz="2800" dirty="0" smtClean="0"/>
              <a:t>вече са считани за слаби</a:t>
            </a:r>
            <a:endParaRPr lang="en-US" sz="2800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http://en.wikipedia.org/wiki/SHA-1</a:t>
            </a:r>
            <a:endParaRPr lang="en-US" sz="2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http://en.wikipedia.org/wiki/MD5</a:t>
            </a:r>
            <a:endParaRPr lang="en-US" sz="2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 descr="information-security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800600"/>
            <a:ext cx="2260602" cy="1600200"/>
          </a:xfrm>
          <a:prstGeom prst="roundRect">
            <a:avLst>
              <a:gd name="adj" fmla="val 3175"/>
            </a:avLst>
          </a:prstGeom>
        </p:spPr>
      </p:pic>
    </p:spTree>
    <p:extLst>
      <p:ext uri="{BB962C8B-B14F-4D97-AF65-F5344CB8AC3E}">
        <p14:creationId xmlns:p14="http://schemas.microsoft.com/office/powerpoint/2010/main" val="40415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71259" y="2897630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Основният елемент, от който се изгражда презентацията е: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слайд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графично изображение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видео файл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един от посочените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0700" y="26797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2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AGP</a:t>
            </a:r>
            <a:r>
              <a:rPr lang="bg-BG" sz="3000" dirty="0" smtClean="0"/>
              <a:t> е:</a:t>
            </a:r>
            <a:endParaRPr lang="en-US" sz="3000" dirty="0" smtClean="0"/>
          </a:p>
          <a:p>
            <a:pPr lvl="1"/>
            <a:r>
              <a:rPr lang="en-US" sz="2800" dirty="0" smtClean="0"/>
              <a:t>Accelerated Graphics Port</a:t>
            </a:r>
            <a:endParaRPr lang="bg-BG" sz="2800" dirty="0" smtClean="0"/>
          </a:p>
          <a:p>
            <a:pPr lvl="1"/>
            <a:r>
              <a:rPr lang="bg-BG" sz="2800" dirty="0" smtClean="0"/>
              <a:t>Съкратено</a:t>
            </a:r>
            <a:r>
              <a:rPr lang="en-US" sz="2800" dirty="0" smtClean="0"/>
              <a:t> AGP</a:t>
            </a:r>
            <a:endParaRPr lang="bg-BG" sz="2800" dirty="0" smtClean="0"/>
          </a:p>
          <a:p>
            <a:pPr lvl="1"/>
            <a:r>
              <a:rPr lang="bg-BG" sz="2800" dirty="0" smtClean="0"/>
              <a:t>Високоскоростен порт (комуникационен канал) за закачане на видеокарта за дънната платка</a:t>
            </a:r>
          </a:p>
          <a:p>
            <a:pPr lvl="1"/>
            <a:r>
              <a:rPr lang="bg-BG" sz="2800" dirty="0" smtClean="0"/>
              <a:t>Замества </a:t>
            </a:r>
            <a:r>
              <a:rPr lang="en-US" sz="2800" dirty="0" smtClean="0"/>
              <a:t>ISA, EISA, VESA</a:t>
            </a:r>
            <a:r>
              <a:rPr lang="bg-BG" sz="2800" dirty="0" smtClean="0"/>
              <a:t>, </a:t>
            </a:r>
            <a:r>
              <a:rPr lang="en-US" sz="2800" dirty="0" smtClean="0"/>
              <a:t>PCI</a:t>
            </a:r>
            <a:r>
              <a:rPr lang="bg-BG" sz="2800" dirty="0" smtClean="0"/>
              <a:t> портовете за видеокарти</a:t>
            </a:r>
            <a:endParaRPr lang="en-US" sz="2800" dirty="0" smtClean="0"/>
          </a:p>
          <a:p>
            <a:r>
              <a:rPr lang="bg-BG" sz="3000" dirty="0" smtClean="0"/>
              <a:t>Информация:</a:t>
            </a:r>
            <a:endParaRPr lang="en-US" sz="3000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tiny.cc/agp-wiki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46181">
            <a:off x="5715000" y="990600"/>
            <a:ext cx="2559090" cy="1710480"/>
          </a:xfrm>
          <a:prstGeom prst="roundRect">
            <a:avLst>
              <a:gd name="adj" fmla="val 9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reflection blurRad="12700" stA="38000" endPos="28000" dist="5000" dir="5400000" sy="-100000" algn="bl" rotWithShape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12352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Основният елемент на всяка презентация е слайдът (</a:t>
            </a:r>
            <a:r>
              <a:rPr lang="en-US" dirty="0" smtClean="0"/>
              <a:t>slide)</a:t>
            </a:r>
            <a:endParaRPr lang="bg-BG" dirty="0" smtClean="0"/>
          </a:p>
          <a:p>
            <a:pPr lvl="1"/>
            <a:r>
              <a:rPr lang="bg-BG" dirty="0" smtClean="0"/>
              <a:t>В него се поставят останалите елементи като текст, графика, видео и други</a:t>
            </a:r>
          </a:p>
          <a:p>
            <a:pPr lvl="1"/>
            <a:r>
              <a:rPr lang="bg-BG" dirty="0" smtClean="0"/>
              <a:t>Една презентация съдържа множество слайдове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www.baycongroup.com/powerpoint2007/index.htm</a:t>
            </a:r>
            <a:endParaRPr lang="en-US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638800"/>
          </a:xfrm>
        </p:spPr>
        <p:txBody>
          <a:bodyPr/>
          <a:lstStyle/>
          <a:p>
            <a:r>
              <a:rPr lang="bg-BG" dirty="0" smtClean="0"/>
              <a:t>Кой кодек бихте използвали за съхранение на аудио без загуба?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FLAC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MP3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Vorbis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Opus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MPEG-4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8231" y="2209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FLAC – Free Lossless Audio </a:t>
            </a:r>
            <a:r>
              <a:rPr lang="en-US" dirty="0"/>
              <a:t>C</a:t>
            </a:r>
            <a:r>
              <a:rPr lang="en-US" dirty="0" smtClean="0"/>
              <a:t>odec</a:t>
            </a:r>
            <a:endParaRPr lang="bg-BG" dirty="0" smtClean="0"/>
          </a:p>
          <a:p>
            <a:pPr lvl="1"/>
            <a:r>
              <a:rPr lang="bg-BG" dirty="0" smtClean="0"/>
              <a:t>Останалите са </a:t>
            </a:r>
            <a:r>
              <a:rPr lang="en-US" dirty="0" err="1" smtClean="0"/>
              <a:t>lossy</a:t>
            </a:r>
            <a:r>
              <a:rPr lang="en-US" dirty="0" smtClean="0"/>
              <a:t> </a:t>
            </a:r>
            <a:r>
              <a:rPr lang="bg-BG" dirty="0" smtClean="0"/>
              <a:t>– компресират звука със загуба</a:t>
            </a:r>
          </a:p>
          <a:p>
            <a:pPr marL="357188" lvl="1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https://en.wikipedia.org/wiki/FLAC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https://en.wikipedia.org/wiki/Comparison_of_audio_coding_formats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3000" dirty="0" smtClean="0"/>
              <a:t>Кой от протоколите се използва за</a:t>
            </a:r>
            <a:r>
              <a:rPr lang="en-US" sz="3000" dirty="0" smtClean="0"/>
              <a:t> </a:t>
            </a:r>
            <a:r>
              <a:rPr lang="bg-BG" sz="3000" dirty="0" smtClean="0"/>
              <a:t>включване към виртуална частна мрежа </a:t>
            </a:r>
            <a:r>
              <a:rPr lang="en-US" sz="3000" dirty="0" smtClean="0"/>
              <a:t>(VPN)?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NNTP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PPTP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HTTP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IMAP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ARP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DHCP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SNMP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2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Виртуалните частни мрежи представляват компютърни мрежи, изградени от компютри, свързани чрез криптиран канал по Интернет</a:t>
            </a:r>
          </a:p>
          <a:p>
            <a:pPr lvl="1"/>
            <a:r>
              <a:rPr lang="bg-BG" dirty="0" smtClean="0"/>
              <a:t>Могат да се изграждат на няколко нива по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OSI </a:t>
            </a:r>
            <a:r>
              <a:rPr lang="bg-BG" dirty="0" smtClean="0"/>
              <a:t>модела (типично на </a:t>
            </a:r>
            <a:r>
              <a:rPr lang="en-US" dirty="0" smtClean="0"/>
              <a:t>layer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/>
              <a:t> </a:t>
            </a:r>
            <a:r>
              <a:rPr lang="bg-BG" dirty="0" smtClean="0"/>
              <a:t>или</a:t>
            </a:r>
            <a:r>
              <a:rPr lang="en-US" dirty="0" smtClean="0"/>
              <a:t> layer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bg-BG" dirty="0" smtClean="0"/>
              <a:t>)</a:t>
            </a:r>
            <a:endParaRPr lang="en-US" dirty="0" smtClean="0"/>
          </a:p>
          <a:p>
            <a:pPr lvl="1"/>
            <a:r>
              <a:rPr lang="bg-BG" dirty="0" smtClean="0"/>
              <a:t>Типични протоколи: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L2TP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PPTP</a:t>
            </a:r>
            <a:r>
              <a:rPr lang="en-US" dirty="0" smtClean="0"/>
              <a:t>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IPsec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SSTP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http://bg.wikipedia.org/wiki/</a:t>
            </a:r>
            <a:r>
              <a:rPr lang="en-US" sz="2100" dirty="0" err="1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Виртуална_частна_мрежа</a:t>
            </a:r>
            <a:endParaRPr lang="en-US" sz="21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http://en.wikipedia.org/wiki/Virtual_private_network</a:t>
            </a: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Стандартът </a:t>
            </a:r>
            <a:r>
              <a:rPr lang="en-US" dirty="0" smtClean="0"/>
              <a:t>IEEE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802.11a</a:t>
            </a:r>
            <a:r>
              <a:rPr lang="bg-BG" dirty="0" smtClean="0"/>
              <a:t> достига скорост: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до </a:t>
            </a:r>
            <a:r>
              <a:rPr lang="ru-RU" b="0" dirty="0" smtClean="0">
                <a:latin typeface="Consolas" pitchFamily="49" charset="0"/>
                <a:cs typeface="Consolas" pitchFamily="49" charset="0"/>
              </a:rPr>
              <a:t>54</a:t>
            </a:r>
            <a:r>
              <a:rPr lang="ru-RU" dirty="0" smtClean="0"/>
              <a:t> Mbps в 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ru-RU" dirty="0" smtClean="0"/>
              <a:t> GHz честотна лента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до </a:t>
            </a:r>
            <a:r>
              <a:rPr lang="ru-RU" b="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ru-RU" dirty="0" smtClean="0"/>
              <a:t> Mbps в 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2.4</a:t>
            </a:r>
            <a:r>
              <a:rPr lang="ru-RU" dirty="0" smtClean="0"/>
              <a:t> GHz </a:t>
            </a:r>
            <a:r>
              <a:rPr lang="ru-RU" dirty="0"/>
              <a:t>честотна лента</a:t>
            </a:r>
            <a:endParaRPr lang="ru-RU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до </a:t>
            </a:r>
            <a:r>
              <a:rPr lang="ru-RU" b="0" dirty="0" smtClean="0">
                <a:latin typeface="Consolas" pitchFamily="49" charset="0"/>
                <a:cs typeface="Consolas" pitchFamily="49" charset="0"/>
              </a:rPr>
              <a:t>11</a:t>
            </a:r>
            <a:r>
              <a:rPr lang="ru-RU" dirty="0" smtClean="0"/>
              <a:t> Mbps в 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2.4</a:t>
            </a:r>
            <a:r>
              <a:rPr lang="ru-RU" dirty="0" smtClean="0"/>
              <a:t> </a:t>
            </a:r>
            <a:r>
              <a:rPr lang="ru-RU" dirty="0"/>
              <a:t>GHz честотна лента</a:t>
            </a:r>
            <a:endParaRPr lang="ru-RU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д0 </a:t>
            </a:r>
            <a:r>
              <a:rPr lang="ru-RU" b="0" dirty="0" smtClean="0">
                <a:latin typeface="Consolas" pitchFamily="49" charset="0"/>
                <a:cs typeface="Consolas" pitchFamily="49" charset="0"/>
              </a:rPr>
              <a:t>54</a:t>
            </a:r>
            <a:r>
              <a:rPr lang="ru-RU" dirty="0" smtClean="0"/>
              <a:t> Mbps в 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2.4</a:t>
            </a:r>
            <a:r>
              <a:rPr lang="ru-RU" dirty="0" smtClean="0"/>
              <a:t> </a:t>
            </a:r>
            <a:r>
              <a:rPr lang="ru-RU" dirty="0"/>
              <a:t>GHz честотна лента</a:t>
            </a:r>
            <a:endParaRPr lang="ru-RU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</a:t>
            </a:r>
            <a:r>
              <a:rPr lang="en-US" dirty="0" smtClean="0"/>
              <a:t>о </a:t>
            </a:r>
            <a:r>
              <a:rPr lang="en-US" b="0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bg-BG" dirty="0" smtClean="0"/>
              <a:t> </a:t>
            </a:r>
            <a:r>
              <a:rPr lang="en-US" dirty="0" smtClean="0"/>
              <a:t>Mbps в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2.4</a:t>
            </a:r>
            <a:r>
              <a:rPr lang="bg-BG" dirty="0" smtClean="0"/>
              <a:t> </a:t>
            </a:r>
            <a:r>
              <a:rPr lang="en-US" dirty="0" smtClean="0"/>
              <a:t>GHz </a:t>
            </a:r>
            <a:r>
              <a:rPr lang="ru-RU" dirty="0"/>
              <a:t>честотна </a:t>
            </a:r>
            <a:r>
              <a:rPr lang="ru-RU" dirty="0" smtClean="0"/>
              <a:t>лента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до </a:t>
            </a:r>
            <a:r>
              <a:rPr lang="ru-RU" b="0" dirty="0">
                <a:latin typeface="Consolas" pitchFamily="49" charset="0"/>
                <a:cs typeface="Consolas" pitchFamily="49" charset="0"/>
              </a:rPr>
              <a:t>11</a:t>
            </a:r>
            <a:r>
              <a:rPr lang="ru-RU" dirty="0"/>
              <a:t> Mbps в </a:t>
            </a:r>
            <a:r>
              <a:rPr lang="ru-RU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ru-RU" dirty="0" smtClean="0"/>
              <a:t> </a:t>
            </a:r>
            <a:r>
              <a:rPr lang="ru-RU" b="0" dirty="0"/>
              <a:t>GHz</a:t>
            </a:r>
            <a:r>
              <a:rPr lang="ru-RU" dirty="0"/>
              <a:t> честотна </a:t>
            </a:r>
            <a:r>
              <a:rPr lang="ru-RU" dirty="0" smtClean="0"/>
              <a:t>лента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5644" y="15567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98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bg-BG" dirty="0" smtClean="0"/>
              <a:t>Фамилията стандарти </a:t>
            </a:r>
            <a:r>
              <a:rPr lang="en-US" dirty="0" smtClean="0"/>
              <a:t>IEEE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802.11x</a:t>
            </a:r>
            <a:r>
              <a:rPr lang="en-US" dirty="0" smtClean="0"/>
              <a:t> </a:t>
            </a:r>
            <a:r>
              <a:rPr lang="bg-BG" dirty="0" smtClean="0"/>
              <a:t>достига следните скорости:</a:t>
            </a:r>
          </a:p>
          <a:p>
            <a:endParaRPr lang="bg-BG" dirty="0" smtClean="0"/>
          </a:p>
          <a:p>
            <a:endParaRPr lang="bg-BG" dirty="0"/>
          </a:p>
          <a:p>
            <a:endParaRPr lang="bg-BG" dirty="0" smtClean="0"/>
          </a:p>
          <a:p>
            <a:endParaRPr lang="bg-BG" dirty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</a:p>
          <a:p>
            <a:pPr lvl="1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bg.wikipedia.org/wiki/IEEE_802.11</a:t>
            </a:r>
            <a:endParaRPr lang="bg-BG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07013"/>
              </p:ext>
            </p:extLst>
          </p:nvPr>
        </p:nvGraphicFramePr>
        <p:xfrm>
          <a:off x="838200" y="2089404"/>
          <a:ext cx="7391401" cy="3327636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219200"/>
                <a:gridCol w="1600200"/>
                <a:gridCol w="1378441"/>
                <a:gridCol w="1600200"/>
                <a:gridCol w="159336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bg-BG" sz="20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Протокол</a:t>
                      </a:r>
                      <a:endParaRPr lang="bg-BG" sz="2000" b="1" noProof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2000" marR="72000" marT="72000" marB="72000" anchor="ctr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bg-BG" sz="20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Оперативна честота</a:t>
                      </a:r>
                      <a:endParaRPr lang="bg-BG" sz="2000" b="1" noProof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bg-BG" sz="20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Типична скорост</a:t>
                      </a:r>
                      <a:endParaRPr lang="bg-BG" sz="2000" b="1" noProof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bg-BG" sz="20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Максимална скорост</a:t>
                      </a:r>
                      <a:endParaRPr lang="bg-BG" sz="2000" b="1" noProof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bg-BG" sz="20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Обхват</a:t>
                      </a:r>
                      <a:br>
                        <a:rPr lang="bg-BG" sz="20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bg-BG" sz="20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(в сграда)</a:t>
                      </a:r>
                      <a:endParaRPr lang="bg-BG" sz="2000" b="1" noProof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bg-BG" sz="1800" b="1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802.11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Calibri"/>
                        <a:cs typeface="Consolas" pitchFamily="49" charset="0"/>
                      </a:endParaRPr>
                    </a:p>
                  </a:txBody>
                  <a:tcPr marL="30480" marR="30480" marT="30480" marB="30480" anchor="ctr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2.4 GHz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bg-BG" sz="1800" b="1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1800" b="1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 </a:t>
                      </a: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Mbit/s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Mbit/s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bg-BG" sz="1800" b="1" noProof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~20 метра</a:t>
                      </a:r>
                      <a:endParaRPr lang="bg-BG" sz="1800" b="1" noProof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802.11a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Calibri"/>
                        <a:cs typeface="Consolas" pitchFamily="49" charset="0"/>
                      </a:endParaRPr>
                    </a:p>
                  </a:txBody>
                  <a:tcPr marL="30480" marR="30480" marT="30480" marB="30480" anchor="ctr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 GHz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 Mbit/s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54 Mbit/s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bg-BG" sz="1800" b="1" noProof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~35 метра</a:t>
                      </a:r>
                      <a:endParaRPr lang="bg-BG" sz="1800" b="1" noProof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802.11b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Calibri"/>
                        <a:cs typeface="Consolas" pitchFamily="49" charset="0"/>
                      </a:endParaRPr>
                    </a:p>
                  </a:txBody>
                  <a:tcPr marL="30480" marR="30480" marT="30480" marB="30480" anchor="ctr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2.4 GHz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4.3 Mbit/s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 Mbit/s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bg-BG" sz="1800" b="1" noProof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~38 метра</a:t>
                      </a:r>
                      <a:endParaRPr lang="bg-BG" sz="1800" b="1" noProof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802.11g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Calibri"/>
                        <a:cs typeface="Consolas" pitchFamily="49" charset="0"/>
                      </a:endParaRPr>
                    </a:p>
                  </a:txBody>
                  <a:tcPr marL="30480" marR="30480" marT="30480" marB="30480" anchor="ctr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2.4 GHz</a:t>
                      </a:r>
                      <a:endParaRPr lang="en-US" sz="1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 Mbit/s</a:t>
                      </a:r>
                      <a:endParaRPr lang="en-US" sz="1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54 Mbit/s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bg-BG" sz="18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~38 метра</a:t>
                      </a:r>
                      <a:endParaRPr lang="bg-BG" sz="1800" b="1" noProof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802.11n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Calibri"/>
                        <a:cs typeface="Consolas" pitchFamily="49" charset="0"/>
                      </a:endParaRPr>
                    </a:p>
                  </a:txBody>
                  <a:tcPr marL="30480" marR="30480" marT="30480" marB="30480" anchor="ctr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2.4 GHz / 5 GHz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130 Mbit/s</a:t>
                      </a:r>
                      <a:endParaRPr lang="en-US" sz="1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300 Mbit/s</a:t>
                      </a:r>
                      <a:endParaRPr lang="en-US" sz="1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bg-BG" sz="18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~70 метра</a:t>
                      </a:r>
                      <a:endParaRPr lang="bg-BG" sz="1800" b="1" noProof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802.11y</a:t>
                      </a:r>
                      <a:endParaRPr lang="en-US" sz="18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Calibri"/>
                        <a:cs typeface="Consolas" pitchFamily="49" charset="0"/>
                      </a:endParaRPr>
                    </a:p>
                  </a:txBody>
                  <a:tcPr marL="30480" marR="30480" marT="30480" marB="30480" anchor="ctr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3.7 GHz</a:t>
                      </a:r>
                      <a:endParaRPr lang="en-US" sz="1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 Mbit/s</a:t>
                      </a:r>
                      <a:endParaRPr lang="en-US" sz="1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54 Mbit/s</a:t>
                      </a:r>
                      <a:endParaRPr lang="en-US" sz="1800" b="1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bg-BG" sz="1800" b="1" noProof="0" dirty="0" smtClean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~50 метра</a:t>
                      </a:r>
                      <a:endParaRPr lang="bg-BG" sz="1800" b="1" noProof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</a:endParaRPr>
                    </a:p>
                  </a:txBody>
                  <a:tcPr marL="30480" marR="30480" marT="30480" marB="3048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88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За кое от следните наскоро бе открита слабост създаваща реални рискове за сигурността на </a:t>
            </a:r>
            <a:r>
              <a:rPr lang="en-US" dirty="0" smtClean="0"/>
              <a:t>Wi-Fi </a:t>
            </a:r>
            <a:r>
              <a:rPr lang="bg-BG" dirty="0" smtClean="0"/>
              <a:t>рутерите?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WPA-2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WPA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WPS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FTP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9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Wi-Fi Protected Setup</a:t>
            </a:r>
          </a:p>
          <a:p>
            <a:pPr lvl="1"/>
            <a:r>
              <a:rPr lang="bg-BG" dirty="0" smtClean="0"/>
              <a:t>Цели улесняване създаването на </a:t>
            </a:r>
            <a:r>
              <a:rPr lang="en-US" dirty="0" smtClean="0"/>
              <a:t>Wi-Fi </a:t>
            </a:r>
            <a:r>
              <a:rPr lang="bg-BG" dirty="0" smtClean="0"/>
              <a:t>мрежи</a:t>
            </a:r>
          </a:p>
          <a:p>
            <a:pPr lvl="1"/>
            <a:r>
              <a:rPr lang="bg-BG" dirty="0" smtClean="0"/>
              <a:t>Има слабост,</a:t>
            </a:r>
            <a:br>
              <a:rPr lang="bg-BG" dirty="0" smtClean="0"/>
            </a:br>
            <a:r>
              <a:rPr lang="bg-BG" dirty="0" smtClean="0"/>
              <a:t>позволяваща </a:t>
            </a:r>
            <a:br>
              <a:rPr lang="bg-BG" dirty="0" smtClean="0"/>
            </a:br>
            <a:r>
              <a:rPr lang="bg-BG" dirty="0" smtClean="0"/>
              <a:t>разбиване на </a:t>
            </a:r>
            <a:r>
              <a:rPr lang="en-US" dirty="0" smtClean="0"/>
              <a:t>PIN</a:t>
            </a:r>
            <a:r>
              <a:rPr lang="bg-BG" dirty="0" smtClean="0"/>
              <a:t> </a:t>
            </a:r>
            <a:br>
              <a:rPr lang="bg-BG" dirty="0" smtClean="0"/>
            </a:br>
            <a:r>
              <a:rPr lang="bg-BG" dirty="0" smtClean="0"/>
              <a:t>кода на рутера с </a:t>
            </a:r>
            <a:br>
              <a:rPr lang="bg-BG" dirty="0" smtClean="0"/>
            </a:br>
            <a:r>
              <a:rPr lang="en-US" dirty="0" smtClean="0"/>
              <a:t>brute force </a:t>
            </a:r>
            <a:r>
              <a:rPr lang="bg-BG" dirty="0" smtClean="0"/>
              <a:t>методи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http://en.wikipedia.org/wiki/Wi-Fi_Protected_Setup#Security_issues</a:t>
            </a:r>
            <a:endParaRPr lang="bg-BG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 descr="Wi-Fi-Protected-Setu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286000"/>
            <a:ext cx="4343400" cy="3154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458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С коя команда в </a:t>
            </a:r>
            <a:r>
              <a:rPr lang="en-US" dirty="0" smtClean="0"/>
              <a:t>IRC</a:t>
            </a:r>
            <a:r>
              <a:rPr lang="bg-BG" dirty="0" smtClean="0"/>
              <a:t> служи за присъединяване в канал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telerik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/join telerik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>
                <a:latin typeface="Consolas" pitchFamily="49" charset="0"/>
                <a:cs typeface="Consolas" pitchFamily="49" charset="0"/>
              </a:rPr>
              <a:t>/join #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telerik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/enter telerik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/login #telerik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/start #telerik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/open-chat telerik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/startchat #telerik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61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IRC (Internet Relay Chat)</a:t>
            </a:r>
            <a:r>
              <a:rPr lang="bg-BG" sz="3000" dirty="0" smtClean="0"/>
              <a:t> е излизаща от употреба услуга за чатване в Интернет</a:t>
            </a:r>
          </a:p>
          <a:p>
            <a:pPr lvl="1"/>
            <a:r>
              <a:rPr lang="bg-BG" sz="2800" dirty="0" smtClean="0"/>
              <a:t>Предоставя обмен на съобщения в реално време (</a:t>
            </a:r>
            <a:r>
              <a:rPr lang="en-US" sz="2800" dirty="0" smtClean="0"/>
              <a:t>chat)</a:t>
            </a:r>
            <a:r>
              <a:rPr lang="bg-BG" sz="2800" dirty="0" smtClean="0"/>
              <a:t> между потребители и канали (като </a:t>
            </a:r>
            <a:r>
              <a:rPr lang="en-US" sz="2800" dirty="0" smtClean="0"/>
              <a:t>twitter)</a:t>
            </a:r>
            <a:endParaRPr lang="bg-BG" sz="2800" dirty="0" smtClean="0"/>
          </a:p>
          <a:p>
            <a:r>
              <a:rPr lang="bg-BG" sz="3000" dirty="0" smtClean="0"/>
              <a:t>За влизане в </a:t>
            </a:r>
            <a:r>
              <a:rPr lang="en-US" sz="3000" dirty="0" smtClean="0"/>
              <a:t>IRC</a:t>
            </a:r>
            <a:r>
              <a:rPr lang="bg-BG" sz="3000" dirty="0" smtClean="0"/>
              <a:t> канал се използва</a:t>
            </a:r>
            <a:r>
              <a:rPr lang="en-US" sz="3000" dirty="0" smtClean="0"/>
              <a:t> </a:t>
            </a:r>
            <a:r>
              <a:rPr lang="bg-BG" sz="3000" dirty="0" smtClean="0"/>
              <a:t>командата:</a:t>
            </a:r>
          </a:p>
          <a:p>
            <a:endParaRPr lang="bg-BG" sz="3000" dirty="0" smtClean="0"/>
          </a:p>
          <a:p>
            <a:pPr lvl="1"/>
            <a:r>
              <a:rPr lang="bg-BG" sz="2800" dirty="0" smtClean="0"/>
              <a:t>Пример: 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#telerik</a:t>
            </a:r>
          </a:p>
          <a:p>
            <a:r>
              <a:rPr lang="bg-BG" sz="3000" dirty="0"/>
              <a:t>Информация</a:t>
            </a:r>
            <a:r>
              <a:rPr lang="bg-BG" sz="3000" dirty="0" smtClean="0"/>
              <a:t>:</a:t>
            </a:r>
            <a:endParaRPr lang="en-US" sz="3000" dirty="0" smtClean="0"/>
          </a:p>
          <a:p>
            <a:pPr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http://bg.wikipedia.org/wiki/Internet_Relay_Chat</a:t>
            </a:r>
            <a:endParaRPr lang="en-US" sz="2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44" t="11373" r="14912" b="15839"/>
          <a:stretch/>
        </p:blipFill>
        <p:spPr bwMode="auto">
          <a:xfrm>
            <a:off x="6858000" y="4784271"/>
            <a:ext cx="1524000" cy="950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4013200"/>
            <a:ext cx="7467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bg-BG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 #</a:t>
            </a:r>
            <a:r>
              <a:rPr lang="bg-BG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канал</a:t>
            </a:r>
          </a:p>
        </p:txBody>
      </p:sp>
    </p:spTree>
    <p:extLst>
      <p:ext uri="{BB962C8B-B14F-4D97-AF65-F5344CB8AC3E}">
        <p14:creationId xmlns:p14="http://schemas.microsoft.com/office/powerpoint/2010/main" val="30008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представлява понятието </a:t>
            </a:r>
            <a:r>
              <a:rPr lang="en-US" dirty="0" smtClean="0"/>
              <a:t>Single-page application?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Статична уеб страница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Информативно уеб приложение, което съдържа само една страница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Уеб приложение, </a:t>
            </a:r>
            <a:r>
              <a:rPr lang="bg-BG" dirty="0" smtClean="0"/>
              <a:t>състоящо се от една </a:t>
            </a:r>
            <a:r>
              <a:rPr lang="bg-BG" dirty="0"/>
              <a:t>страница, чието съдържание се </a:t>
            </a:r>
            <a:r>
              <a:rPr lang="bg-BG" dirty="0" smtClean="0"/>
              <a:t>сменя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Уеб сайт, който няма </a:t>
            </a:r>
            <a:r>
              <a:rPr lang="bg-BG" dirty="0" err="1" smtClean="0"/>
              <a:t>интеракция</a:t>
            </a:r>
            <a:r>
              <a:rPr lang="bg-BG" dirty="0" smtClean="0"/>
              <a:t> с потребителя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8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Single-page application </a:t>
            </a:r>
            <a:r>
              <a:rPr lang="bg-BG" dirty="0" smtClean="0"/>
              <a:t>е уеб приложение, което представлява една уеб страница с динамично съдържание</a:t>
            </a:r>
          </a:p>
          <a:p>
            <a:pPr lvl="1"/>
            <a:r>
              <a:rPr lang="bg-BG" dirty="0" smtClean="0"/>
              <a:t>Съдържанието се сменя динамично в зависимост от действията на потребителя</a:t>
            </a:r>
          </a:p>
          <a:p>
            <a:pPr lvl="1"/>
            <a:r>
              <a:rPr lang="bg-BG" dirty="0" smtClean="0"/>
              <a:t>Уеб страницата комуникира с сървър, който предоставя уеб услуги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en.wikipedia.org/wiki/Single-page_application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http://www.johnpapa.net/spa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bg-BG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следните тагове </a:t>
            </a:r>
            <a:r>
              <a:rPr lang="ru-RU" dirty="0" smtClean="0"/>
              <a:t>в </a:t>
            </a:r>
            <a:r>
              <a:rPr lang="ru-RU" dirty="0"/>
              <a:t>HTML не е </a:t>
            </a:r>
            <a:r>
              <a:rPr lang="ru-RU" dirty="0" smtClean="0"/>
              <a:t>свързан </a:t>
            </a:r>
            <a:r>
              <a:rPr lang="ru-RU" dirty="0"/>
              <a:t>със създаването на таблици</a:t>
            </a:r>
            <a:r>
              <a:rPr lang="ru-RU" dirty="0" smtClean="0"/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&lt;table&gt;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&lt;form&gt;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&lt;td&gt;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en-US" dirty="0" err="1" smtClean="0"/>
              <a:t>th</a:t>
            </a:r>
            <a:r>
              <a:rPr lang="en-US" dirty="0" smtClean="0"/>
              <a:t>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en-US" dirty="0" err="1" smtClean="0"/>
              <a:t>thead</a:t>
            </a:r>
            <a:r>
              <a:rPr lang="en-US" dirty="0" smtClean="0"/>
              <a:t>&gt;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819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80" y="2984915"/>
            <a:ext cx="1489500" cy="1954969"/>
          </a:xfrm>
          <a:prstGeom prst="rect">
            <a:avLst/>
          </a:prstGeom>
          <a:effectLst>
            <a:glow rad="101600">
              <a:schemeClr val="tx2">
                <a:lumMod val="75000"/>
                <a:alpha val="6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60" y="4114800"/>
            <a:ext cx="1986000" cy="19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15000"/>
          </a:xfrm>
        </p:spPr>
        <p:txBody>
          <a:bodyPr/>
          <a:lstStyle/>
          <a:p>
            <a:r>
              <a:rPr lang="ru-RU" sz="3000" dirty="0"/>
              <a:t>Кое от изброените най-точно характеризира термина от </a:t>
            </a:r>
            <a:r>
              <a:rPr lang="ru-RU" sz="3000" dirty="0" smtClean="0"/>
              <a:t>plug-in </a:t>
            </a:r>
            <a:r>
              <a:rPr lang="ru-RU" sz="3000" dirty="0"/>
              <a:t>(add-on)?</a:t>
            </a:r>
            <a:endParaRPr lang="en-US" sz="3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600" dirty="0"/>
              <a:t>Модул или част от софтуер, който може да бъде добавен към съществуващ вече софтуер, с цел да добави допълнителна </a:t>
            </a:r>
            <a:r>
              <a:rPr lang="ru-RU" sz="2600" dirty="0" smtClean="0"/>
              <a:t>функционалност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600" dirty="0" smtClean="0"/>
              <a:t>Подмяна </a:t>
            </a:r>
            <a:r>
              <a:rPr lang="ru-RU" sz="2600" dirty="0"/>
              <a:t>на софтуер с нова или по-добра версия с цел осъвременяване или </a:t>
            </a:r>
            <a:r>
              <a:rPr lang="ru-RU" sz="2600" dirty="0" smtClean="0"/>
              <a:t>подобряване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600" dirty="0" smtClean="0"/>
              <a:t>П</a:t>
            </a:r>
            <a:r>
              <a:rPr lang="ru-RU" sz="2600" dirty="0" smtClean="0"/>
              <a:t>рограма</a:t>
            </a:r>
            <a:r>
              <a:rPr lang="ru-RU" sz="2600" dirty="0"/>
              <a:t>, която контролира </a:t>
            </a:r>
            <a:r>
              <a:rPr lang="ru-RU" sz="2600" dirty="0" smtClean="0"/>
              <a:t>работата </a:t>
            </a:r>
            <a:r>
              <a:rPr lang="ru-RU" sz="2600" dirty="0"/>
              <a:t>на конкретно устройство прикачено към компютър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600" dirty="0"/>
              <a:t>Устройство, </a:t>
            </a:r>
            <a:r>
              <a:rPr lang="ru-RU" sz="2600" dirty="0" err="1"/>
              <a:t>което</a:t>
            </a:r>
            <a:r>
              <a:rPr lang="ru-RU" sz="2600" dirty="0"/>
              <a:t> </a:t>
            </a:r>
            <a:r>
              <a:rPr lang="ru-RU" sz="2600" dirty="0" err="1"/>
              <a:t>може</a:t>
            </a:r>
            <a:r>
              <a:rPr lang="ru-RU" sz="2600" dirty="0"/>
              <a:t> да </a:t>
            </a:r>
            <a:r>
              <a:rPr lang="ru-RU" sz="2600" dirty="0" err="1"/>
              <a:t>бъде</a:t>
            </a:r>
            <a:r>
              <a:rPr lang="ru-RU" sz="2600" dirty="0"/>
              <a:t> </a:t>
            </a:r>
            <a:r>
              <a:rPr lang="ru-RU" sz="2600" dirty="0" err="1"/>
              <a:t>свръзано</a:t>
            </a:r>
            <a:r>
              <a:rPr lang="ru-RU" sz="2600" dirty="0"/>
              <a:t> с </a:t>
            </a:r>
            <a:r>
              <a:rPr lang="ru-RU" sz="2600" dirty="0" err="1"/>
              <a:t>помощта</a:t>
            </a:r>
            <a:r>
              <a:rPr lang="ru-RU" sz="2600" dirty="0"/>
              <a:t> на приставка.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6414" y="1981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ru-RU" dirty="0"/>
              <a:t>Таблиците в HTML се задават с тагове &lt;table&gt; и &lt;/table&gt; </a:t>
            </a:r>
            <a:r>
              <a:rPr lang="ru-RU" dirty="0" smtClean="0"/>
              <a:t>- за </a:t>
            </a:r>
            <a:r>
              <a:rPr lang="ru-RU" dirty="0"/>
              <a:t>начало и за </a:t>
            </a:r>
            <a:r>
              <a:rPr lang="ru-RU" dirty="0" smtClean="0"/>
              <a:t>край</a:t>
            </a:r>
            <a:endParaRPr lang="en-US" dirty="0" smtClean="0"/>
          </a:p>
          <a:p>
            <a:pPr lvl="1"/>
            <a:r>
              <a:rPr lang="ru-RU" dirty="0" smtClean="0"/>
              <a:t>Таблиците </a:t>
            </a:r>
            <a:r>
              <a:rPr lang="ru-RU" dirty="0"/>
              <a:t>се </a:t>
            </a:r>
            <a:r>
              <a:rPr lang="bg-BG" dirty="0" smtClean="0"/>
              <a:t>разделят </a:t>
            </a:r>
            <a:r>
              <a:rPr lang="ru-RU" dirty="0" smtClean="0"/>
              <a:t>на редове: </a:t>
            </a:r>
            <a:r>
              <a:rPr lang="ru-RU" dirty="0"/>
              <a:t>&lt;tr&gt; и &lt;/tr</a:t>
            </a:r>
            <a:r>
              <a:rPr lang="ru-RU" dirty="0" smtClean="0"/>
              <a:t>&gt;</a:t>
            </a:r>
          </a:p>
          <a:p>
            <a:pPr lvl="1"/>
            <a:r>
              <a:rPr lang="ru-RU" dirty="0" smtClean="0"/>
              <a:t>Всеки ред може </a:t>
            </a:r>
            <a:r>
              <a:rPr lang="ru-RU" dirty="0"/>
              <a:t>да се </a:t>
            </a:r>
            <a:r>
              <a:rPr lang="ru-RU" dirty="0" smtClean="0"/>
              <a:t>раздели на </a:t>
            </a:r>
            <a:r>
              <a:rPr lang="ru-RU" dirty="0"/>
              <a:t>отделни клетки, описани с &lt;td&gt; и &lt;/td</a:t>
            </a:r>
            <a:r>
              <a:rPr lang="ru-RU" dirty="0" smtClean="0"/>
              <a:t>&gt;</a:t>
            </a:r>
            <a:endParaRPr lang="bg-BG" dirty="0"/>
          </a:p>
          <a:p>
            <a:pPr lvl="1"/>
            <a:r>
              <a:rPr lang="bg-BG" dirty="0" smtClean="0"/>
              <a:t>&lt;</a:t>
            </a:r>
            <a:r>
              <a:rPr lang="en-US" dirty="0" err="1" smtClean="0"/>
              <a:t>thead</a:t>
            </a:r>
            <a:r>
              <a:rPr lang="en-US" dirty="0" smtClean="0"/>
              <a:t>&gt;, &lt;</a:t>
            </a:r>
            <a:r>
              <a:rPr lang="en-US" dirty="0" err="1" smtClean="0"/>
              <a:t>tfoot</a:t>
            </a:r>
            <a:r>
              <a:rPr lang="en-US" dirty="0" smtClean="0"/>
              <a:t>&gt; </a:t>
            </a:r>
            <a:r>
              <a:rPr lang="bg-BG" dirty="0" smtClean="0"/>
              <a:t>и </a:t>
            </a:r>
            <a:r>
              <a:rPr lang="en-US" dirty="0" smtClean="0"/>
              <a:t>&lt;</a:t>
            </a:r>
            <a:r>
              <a:rPr lang="en-US" dirty="0" err="1" smtClean="0"/>
              <a:t>tbody</a:t>
            </a:r>
            <a:r>
              <a:rPr lang="en-US" dirty="0" smtClean="0"/>
              <a:t>&gt; </a:t>
            </a:r>
            <a:r>
              <a:rPr lang="bg-BG" dirty="0" smtClean="0"/>
              <a:t>са</a:t>
            </a:r>
            <a:br>
              <a:rPr lang="bg-BG" dirty="0" smtClean="0"/>
            </a:br>
            <a:r>
              <a:rPr lang="bg-BG" dirty="0" smtClean="0"/>
              <a:t>семантични тагове за частите на</a:t>
            </a:r>
            <a:r>
              <a:rPr lang="bg-BG" dirty="0"/>
              <a:t/>
            </a:r>
            <a:br>
              <a:rPr lang="bg-BG" dirty="0"/>
            </a:br>
            <a:r>
              <a:rPr lang="bg-BG" dirty="0" smtClean="0"/>
              <a:t>таблицата</a:t>
            </a: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http://www4u.search.bg/HTML/tables.phtml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bg-BG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352800"/>
            <a:ext cx="1986000" cy="19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69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ще стане при изпълнението на следния </a:t>
            </a: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bg-BG" dirty="0" smtClean="0"/>
              <a:t>код</a:t>
            </a:r>
          </a:p>
          <a:p>
            <a:pPr lvl="1">
              <a:buNone/>
            </a:pPr>
            <a:r>
              <a:rPr lang="en-US" sz="2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new Array(); </a:t>
            </a:r>
            <a:r>
              <a:rPr lang="en-US" sz="2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 = 0; </a:t>
            </a:r>
            <a:r>
              <a:rPr lang="en-US" sz="2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 = 1; </a:t>
            </a:r>
          </a:p>
          <a:p>
            <a:pPr lvl="1">
              <a:buNone/>
            </a:pP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alert (</a:t>
            </a:r>
            <a:r>
              <a:rPr lang="en-US" sz="2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 +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" " 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2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'x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']);</a:t>
            </a:r>
            <a:endParaRPr lang="bg-BG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Ще излезе съобщение с текст </a:t>
            </a:r>
            <a:r>
              <a:rPr lang="en-US" dirty="0" smtClean="0"/>
              <a:t>undefined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Ще излезе съобщение с текст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0 1</a:t>
            </a:r>
            <a:endParaRPr lang="bg-B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Ще излезе съобщение с текст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bg-BG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bg-B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Кодът ще хвърли </a:t>
            </a:r>
            <a:r>
              <a:rPr lang="en-US" dirty="0" smtClean="0"/>
              <a:t>exception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Кодът е грешен и няма да се изпълни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724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2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 undefined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 smtClean="0"/>
              <a:t> </a:t>
            </a:r>
            <a:r>
              <a:rPr lang="bg-BG" dirty="0" smtClean="0"/>
              <a:t>има стойност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bg-B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'x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r>
              <a:rPr lang="en-US" dirty="0"/>
              <a:t> </a:t>
            </a:r>
            <a:r>
              <a:rPr lang="bg-BG" dirty="0" smtClean="0"/>
              <a:t>не е дефинирано</a:t>
            </a:r>
            <a:endParaRPr lang="bg-BG" dirty="0"/>
          </a:p>
          <a:p>
            <a:pPr lvl="1"/>
            <a:r>
              <a:rPr lang="bg-BG" dirty="0" smtClean="0"/>
              <a:t>Конкатенация на число с интервал и</a:t>
            </a:r>
            <a:br>
              <a:rPr lang="bg-BG" dirty="0" smtClean="0"/>
            </a:br>
            <a:r>
              <a:rPr lang="en-US" dirty="0" smtClean="0"/>
              <a:t>undefined </a:t>
            </a:r>
            <a:r>
              <a:rPr lang="bg-BG" dirty="0" smtClean="0"/>
              <a:t>връща стринг</a:t>
            </a:r>
          </a:p>
          <a:p>
            <a:pPr lvl="1"/>
            <a:r>
              <a:rPr lang="bg-BG" dirty="0" smtClean="0"/>
              <a:t>Операцията е вярна и не хвърля </a:t>
            </a:r>
            <a:r>
              <a:rPr lang="en-US" dirty="0" smtClean="0"/>
              <a:t>exception</a:t>
            </a: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http://www.devshed.com/c/a/JavaScript/JavaScript-Exception-Handling/</a:t>
            </a:r>
            <a:endParaRPr lang="bg-BG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7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01285" y="8981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37879"/>
            <a:ext cx="7086600" cy="914400"/>
          </a:xfrm>
        </p:spPr>
        <p:txBody>
          <a:bodyPr/>
          <a:lstStyle/>
          <a:p>
            <a:r>
              <a:rPr lang="bg-BG" sz="3600" dirty="0" smtClean="0"/>
              <a:t>Примерен тест за подготовка за националната ИТ олимпиада</a:t>
            </a:r>
            <a:endParaRPr lang="bg-BG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91200"/>
          </a:xfrm>
        </p:spPr>
        <p:txBody>
          <a:bodyPr/>
          <a:lstStyle/>
          <a:p>
            <a:r>
              <a:rPr lang="ru-RU" dirty="0" smtClean="0"/>
              <a:t>Плъгин (plug-in) </a:t>
            </a:r>
          </a:p>
          <a:p>
            <a:pPr lvl="1"/>
            <a:r>
              <a:rPr lang="ru-RU" sz="2800" dirty="0" smtClean="0"/>
              <a:t>"Програмна приставка"</a:t>
            </a:r>
          </a:p>
          <a:p>
            <a:pPr lvl="1"/>
            <a:r>
              <a:rPr lang="ru-RU" sz="2800" dirty="0" smtClean="0"/>
              <a:t>Програма</a:t>
            </a:r>
            <a:r>
              <a:rPr lang="ru-RU" sz="2800" dirty="0"/>
              <a:t>, която </a:t>
            </a:r>
            <a:r>
              <a:rPr lang="ru-RU" sz="2800" dirty="0" smtClean="0"/>
              <a:t>се </a:t>
            </a:r>
            <a:r>
              <a:rPr lang="ru-RU" sz="2800" dirty="0"/>
              <a:t>интегрира в съществуваща вече </a:t>
            </a:r>
            <a:r>
              <a:rPr lang="ru-RU" sz="2800" dirty="0" smtClean="0"/>
              <a:t>програма</a:t>
            </a:r>
          </a:p>
          <a:p>
            <a:pPr lvl="1"/>
            <a:r>
              <a:rPr lang="ru-RU" sz="2800" dirty="0" smtClean="0"/>
              <a:t>Предоставя </a:t>
            </a:r>
            <a:r>
              <a:rPr lang="ru-RU" sz="2800" dirty="0"/>
              <a:t>специфична </a:t>
            </a:r>
            <a:r>
              <a:rPr lang="ru-RU" sz="2800" dirty="0" smtClean="0"/>
              <a:t>допълнителна функционалност</a:t>
            </a:r>
            <a:endParaRPr lang="en-US" sz="3200" dirty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http://en.wikipedia.org/wiki/Plug-in_(computing)</a:t>
            </a:r>
            <a:endParaRPr lang="ru-RU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Какво означава съобщението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Primary Boot Device Not Found</a:t>
            </a:r>
            <a:r>
              <a:rPr lang="en-US" dirty="0" smtClean="0"/>
              <a:t>”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ОС не намира </a:t>
            </a:r>
            <a:r>
              <a:rPr lang="en-US" dirty="0" smtClean="0"/>
              <a:t>CD</a:t>
            </a:r>
            <a:r>
              <a:rPr lang="bg-BG" dirty="0" smtClean="0"/>
              <a:t>-</a:t>
            </a:r>
            <a:r>
              <a:rPr lang="en-US" dirty="0" smtClean="0"/>
              <a:t>ROM</a:t>
            </a:r>
            <a:r>
              <a:rPr lang="bg-BG" dirty="0" smtClean="0"/>
              <a:t> устройство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ОС не може да се стартира, защото няма достатъчно памет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Устройството, от което да зареди ОС не е намерено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Повреда в захранването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Повреда в първичния </a:t>
            </a:r>
            <a:r>
              <a:rPr lang="en-US" dirty="0" smtClean="0"/>
              <a:t>BIOS</a:t>
            </a:r>
            <a:endParaRPr lang="bg-BG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Повреда в твърдия диск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733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5743</TotalTime>
  <Words>2062</Words>
  <Application>Microsoft Office PowerPoint</Application>
  <PresentationFormat>On-screen Show (4:3)</PresentationFormat>
  <Paragraphs>484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Cambria</vt:lpstr>
      <vt:lpstr>Consolas</vt:lpstr>
      <vt:lpstr>Corbel</vt:lpstr>
      <vt:lpstr>Times New Roman</vt:lpstr>
      <vt:lpstr>Wingdings 2</vt:lpstr>
      <vt:lpstr>Telerik-PowerPoint-Theme</vt:lpstr>
      <vt:lpstr>Тренировъчен тест по информационни технологии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Примерен тест за подготовка за националната ИТ олимпиада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School Academy</dc:title>
  <dc:subject>Course Introduction</dc:subject>
  <dc:creator>Svetlin Nakov</dc:creator>
  <cp:keywords>Training for the IT Test</cp:keywords>
  <cp:lastModifiedBy>Kristian Tsuklev</cp:lastModifiedBy>
  <cp:revision>1034</cp:revision>
  <dcterms:created xsi:type="dcterms:W3CDTF">2007-12-08T16:03:35Z</dcterms:created>
  <dcterms:modified xsi:type="dcterms:W3CDTF">2016-05-09T06:37:03Z</dcterms:modified>
</cp:coreProperties>
</file>